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52" y="1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9/22/2019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9/22/2019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9/22/2019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9/22/2019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9/22/2019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9/22/2019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9/22/2019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9/22/2019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9/22/2019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9/22/2019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9/22/2019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27382" y="913646"/>
            <a:ext cx="8825658" cy="3329581"/>
          </a:xfrm>
        </p:spPr>
        <p:txBody>
          <a:bodyPr/>
          <a:lstStyle/>
          <a:p>
            <a:pPr algn="ctr"/>
            <a:r>
              <a:rPr lang="en-PH" b="1" dirty="0" smtClean="0"/>
              <a:t>DATALOGGER </a:t>
            </a:r>
            <a:br>
              <a:rPr lang="en-PH" b="1" dirty="0" smtClean="0"/>
            </a:br>
            <a:r>
              <a:rPr lang="en-PH" b="1" dirty="0" smtClean="0"/>
              <a:t>USER MANUAL</a:t>
            </a:r>
            <a:endParaRPr lang="en-PH" b="1" dirty="0"/>
          </a:p>
        </p:txBody>
      </p:sp>
      <p:sp>
        <p:nvSpPr>
          <p:cNvPr id="3" name="Subtitle 2"/>
          <p:cNvSpPr>
            <a:spLocks noGrp="1"/>
          </p:cNvSpPr>
          <p:nvPr>
            <p:ph type="subTitle" idx="1"/>
          </p:nvPr>
        </p:nvSpPr>
        <p:spPr/>
        <p:txBody>
          <a:bodyPr/>
          <a:lstStyle/>
          <a:p>
            <a:pPr algn="r"/>
            <a:r>
              <a:rPr lang="en-PH" dirty="0" smtClean="0"/>
              <a:t>BY: ANTHONY e. </a:t>
            </a:r>
            <a:r>
              <a:rPr lang="en-PH" dirty="0" err="1" smtClean="0"/>
              <a:t>rATERTA</a:t>
            </a:r>
            <a:endParaRPr lang="en-PH" dirty="0"/>
          </a:p>
        </p:txBody>
      </p:sp>
    </p:spTree>
    <p:extLst>
      <p:ext uri="{BB962C8B-B14F-4D97-AF65-F5344CB8AC3E}">
        <p14:creationId xmlns:p14="http://schemas.microsoft.com/office/powerpoint/2010/main" val="40436275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894841"/>
            <a:ext cx="9723788" cy="1400530"/>
          </a:xfrm>
        </p:spPr>
        <p:txBody>
          <a:bodyPr/>
          <a:lstStyle/>
          <a:p>
            <a:r>
              <a:rPr lang="en-PH" sz="3600" dirty="0"/>
              <a:t>DHT22 Module</a:t>
            </a:r>
            <a:br>
              <a:rPr lang="en-PH" sz="3600" dirty="0"/>
            </a:br>
            <a:r>
              <a:rPr lang="en-PH" sz="3600" dirty="0"/>
              <a:t/>
            </a:r>
            <a:br>
              <a:rPr lang="en-PH" sz="3600" dirty="0"/>
            </a:br>
            <a:r>
              <a:rPr lang="en-PH" sz="3500" dirty="0"/>
              <a:t/>
            </a:r>
            <a:br>
              <a:rPr lang="en-PH" sz="3500" dirty="0"/>
            </a:br>
            <a:r>
              <a:rPr lang="en-PH" sz="3500" dirty="0" smtClean="0"/>
              <a:t> </a:t>
            </a:r>
            <a:endParaRPr lang="en-PH" sz="3500" dirty="0"/>
          </a:p>
        </p:txBody>
      </p:sp>
      <p:sp>
        <p:nvSpPr>
          <p:cNvPr id="3" name="Content Placeholder 2"/>
          <p:cNvSpPr>
            <a:spLocks noGrp="1"/>
          </p:cNvSpPr>
          <p:nvPr>
            <p:ph idx="1"/>
          </p:nvPr>
        </p:nvSpPr>
        <p:spPr/>
        <p:txBody>
          <a:bodyPr/>
          <a:lstStyle/>
          <a:p>
            <a:r>
              <a:rPr lang="en-PH" dirty="0" smtClean="0"/>
              <a:t>The DHT 22 Module is capable of  determining the </a:t>
            </a:r>
            <a:r>
              <a:rPr lang="en-PH" b="1" dirty="0" smtClean="0">
                <a:solidFill>
                  <a:srgbClr val="FF0000"/>
                </a:solidFill>
              </a:rPr>
              <a:t>Air Temperature </a:t>
            </a:r>
            <a:r>
              <a:rPr lang="en-PH" dirty="0" smtClean="0"/>
              <a:t>and </a:t>
            </a:r>
            <a:r>
              <a:rPr lang="en-PH" b="1" dirty="0" smtClean="0">
                <a:solidFill>
                  <a:srgbClr val="FF0000"/>
                </a:solidFill>
              </a:rPr>
              <a:t>Humidity</a:t>
            </a:r>
            <a:r>
              <a:rPr lang="en-PH" dirty="0" smtClean="0">
                <a:solidFill>
                  <a:srgbClr val="FF0000"/>
                </a:solidFill>
              </a:rPr>
              <a:t> </a:t>
            </a:r>
            <a:r>
              <a:rPr lang="en-PH" dirty="0" smtClean="0"/>
              <a:t>of the environment it is exposed. Make sure to have the module kept dry most of the time. </a:t>
            </a:r>
          </a:p>
        </p:txBody>
      </p:sp>
    </p:spTree>
    <p:extLst>
      <p:ext uri="{BB962C8B-B14F-4D97-AF65-F5344CB8AC3E}">
        <p14:creationId xmlns:p14="http://schemas.microsoft.com/office/powerpoint/2010/main" val="1932460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894841"/>
            <a:ext cx="9723788" cy="1400530"/>
          </a:xfrm>
        </p:spPr>
        <p:txBody>
          <a:bodyPr/>
          <a:lstStyle/>
          <a:p>
            <a:r>
              <a:rPr lang="en-PH" sz="3600" dirty="0"/>
              <a:t>BH1750 (Light Intensity Sensor)</a:t>
            </a:r>
            <a:br>
              <a:rPr lang="en-PH" sz="3600" dirty="0"/>
            </a:br>
            <a:r>
              <a:rPr lang="en-PH" sz="3600" dirty="0"/>
              <a:t/>
            </a:r>
            <a:br>
              <a:rPr lang="en-PH" sz="3600" dirty="0"/>
            </a:br>
            <a:r>
              <a:rPr lang="en-PH" sz="3600" dirty="0"/>
              <a:t/>
            </a:r>
            <a:br>
              <a:rPr lang="en-PH" sz="3600" dirty="0"/>
            </a:br>
            <a:r>
              <a:rPr lang="en-PH" sz="3500" dirty="0"/>
              <a:t/>
            </a:r>
            <a:br>
              <a:rPr lang="en-PH" sz="3500" dirty="0"/>
            </a:br>
            <a:r>
              <a:rPr lang="en-PH" sz="3500" dirty="0" smtClean="0"/>
              <a:t> </a:t>
            </a:r>
            <a:endParaRPr lang="en-PH" sz="3500" dirty="0"/>
          </a:p>
        </p:txBody>
      </p:sp>
      <p:sp>
        <p:nvSpPr>
          <p:cNvPr id="3" name="Content Placeholder 2"/>
          <p:cNvSpPr>
            <a:spLocks noGrp="1"/>
          </p:cNvSpPr>
          <p:nvPr>
            <p:ph idx="1"/>
          </p:nvPr>
        </p:nvSpPr>
        <p:spPr/>
        <p:txBody>
          <a:bodyPr/>
          <a:lstStyle/>
          <a:p>
            <a:pPr marL="0" indent="0">
              <a:buNone/>
            </a:pPr>
            <a:r>
              <a:rPr lang="en-PH" dirty="0" smtClean="0"/>
              <a:t>The BH1750 sensor gathers the light intensity of the environment it is exposed. It is located at the top of the device to maximize receiving light input. </a:t>
            </a:r>
          </a:p>
        </p:txBody>
      </p:sp>
    </p:spTree>
    <p:extLst>
      <p:ext uri="{BB962C8B-B14F-4D97-AF65-F5344CB8AC3E}">
        <p14:creationId xmlns:p14="http://schemas.microsoft.com/office/powerpoint/2010/main" val="2345900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975225"/>
            <a:ext cx="9404723" cy="1400530"/>
          </a:xfrm>
        </p:spPr>
        <p:txBody>
          <a:bodyPr/>
          <a:lstStyle/>
          <a:p>
            <a:r>
              <a:rPr lang="en-PH" sz="3500" dirty="0" smtClean="0"/>
              <a:t>II. Device Sampling Procedure</a:t>
            </a:r>
            <a:br>
              <a:rPr lang="en-PH" sz="3500" dirty="0" smtClean="0"/>
            </a:br>
            <a:endParaRPr lang="en-PH" sz="3500" dirty="0"/>
          </a:p>
        </p:txBody>
      </p:sp>
      <p:sp>
        <p:nvSpPr>
          <p:cNvPr id="3" name="Content Placeholder 2"/>
          <p:cNvSpPr>
            <a:spLocks noGrp="1"/>
          </p:cNvSpPr>
          <p:nvPr>
            <p:ph idx="1"/>
          </p:nvPr>
        </p:nvSpPr>
        <p:spPr/>
        <p:txBody>
          <a:bodyPr/>
          <a:lstStyle/>
          <a:p>
            <a:r>
              <a:rPr lang="en-PH" dirty="0" smtClean="0"/>
              <a:t>1. Pick the desired sampling spot.</a:t>
            </a:r>
          </a:p>
          <a:p>
            <a:r>
              <a:rPr lang="en-PH" dirty="0" smtClean="0"/>
              <a:t>2. Attach the soil temperature and soil moisture probes into the soil.</a:t>
            </a:r>
          </a:p>
          <a:p>
            <a:r>
              <a:rPr lang="en-PH" dirty="0" smtClean="0"/>
              <a:t>3. Attach the solar panel into the jacks</a:t>
            </a:r>
          </a:p>
          <a:p>
            <a:r>
              <a:rPr lang="en-PH" dirty="0" smtClean="0"/>
              <a:t>4. Turn on the device switch</a:t>
            </a:r>
            <a:endParaRPr lang="en-PH" dirty="0"/>
          </a:p>
        </p:txBody>
      </p:sp>
    </p:spTree>
    <p:extLst>
      <p:ext uri="{BB962C8B-B14F-4D97-AF65-F5344CB8AC3E}">
        <p14:creationId xmlns:p14="http://schemas.microsoft.com/office/powerpoint/2010/main" val="11065217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924981"/>
            <a:ext cx="9404723" cy="1400530"/>
          </a:xfrm>
        </p:spPr>
        <p:txBody>
          <a:bodyPr/>
          <a:lstStyle/>
          <a:p>
            <a:r>
              <a:rPr lang="en-PH" sz="3500" dirty="0" smtClean="0"/>
              <a:t>III. Debugging and Connectivity Checking</a:t>
            </a:r>
            <a:endParaRPr lang="en-PH" sz="3500" dirty="0"/>
          </a:p>
        </p:txBody>
      </p:sp>
      <p:sp>
        <p:nvSpPr>
          <p:cNvPr id="3" name="Content Placeholder 2"/>
          <p:cNvSpPr>
            <a:spLocks noGrp="1"/>
          </p:cNvSpPr>
          <p:nvPr>
            <p:ph idx="1"/>
          </p:nvPr>
        </p:nvSpPr>
        <p:spPr/>
        <p:txBody>
          <a:bodyPr/>
          <a:lstStyle/>
          <a:p>
            <a:r>
              <a:rPr lang="en-PH" dirty="0" smtClean="0"/>
              <a:t>Alternatively, you can connect the device into a laptop/computer which also serve as a secondary power source. </a:t>
            </a:r>
          </a:p>
          <a:p>
            <a:pPr marL="0" lvl="1" indent="0">
              <a:buNone/>
            </a:pPr>
            <a:r>
              <a:rPr lang="en-PH" b="1" dirty="0" smtClean="0">
                <a:solidFill>
                  <a:srgbClr val="FF0000"/>
                </a:solidFill>
              </a:rPr>
              <a:t>	</a:t>
            </a:r>
            <a:r>
              <a:rPr lang="en-PH" b="1" dirty="0">
                <a:solidFill>
                  <a:srgbClr val="FF0000"/>
                </a:solidFill>
              </a:rPr>
              <a:t>	</a:t>
            </a:r>
            <a:r>
              <a:rPr lang="en-PH" b="1" dirty="0" smtClean="0">
                <a:solidFill>
                  <a:srgbClr val="FF0000"/>
                </a:solidFill>
              </a:rPr>
              <a:t>WARNING</a:t>
            </a:r>
            <a:r>
              <a:rPr lang="en-PH" dirty="0"/>
              <a:t>: Make sure to have the device switch turned-off for the 	</a:t>
            </a:r>
            <a:r>
              <a:rPr lang="en-PH" dirty="0" smtClean="0"/>
              <a:t>		cannot </a:t>
            </a:r>
            <a:r>
              <a:rPr lang="en-PH" dirty="0"/>
              <a:t>work with two (2) power source attached simultaneously</a:t>
            </a:r>
            <a:r>
              <a:rPr lang="en-PH" dirty="0" smtClean="0"/>
              <a:t>.</a:t>
            </a:r>
          </a:p>
          <a:p>
            <a:pPr marL="457200" lvl="1" indent="0">
              <a:buNone/>
            </a:pPr>
            <a:r>
              <a:rPr lang="en-PH" b="1" dirty="0" smtClean="0">
                <a:solidFill>
                  <a:srgbClr val="FF0000"/>
                </a:solidFill>
              </a:rPr>
              <a:t>	</a:t>
            </a:r>
            <a:endParaRPr lang="en-PH" dirty="0" smtClean="0"/>
          </a:p>
        </p:txBody>
      </p:sp>
    </p:spTree>
    <p:extLst>
      <p:ext uri="{BB962C8B-B14F-4D97-AF65-F5344CB8AC3E}">
        <p14:creationId xmlns:p14="http://schemas.microsoft.com/office/powerpoint/2010/main" val="26165640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130" y="904894"/>
            <a:ext cx="9404723" cy="1400530"/>
          </a:xfrm>
        </p:spPr>
        <p:txBody>
          <a:bodyPr/>
          <a:lstStyle/>
          <a:p>
            <a:r>
              <a:rPr lang="en-PH" sz="3500" dirty="0" err="1" smtClean="0"/>
              <a:t>Arduino</a:t>
            </a:r>
            <a:r>
              <a:rPr lang="en-PH" sz="3500" dirty="0" smtClean="0"/>
              <a:t> IDE and Libraries Installation</a:t>
            </a:r>
            <a:endParaRPr lang="en-PH" sz="3500" dirty="0"/>
          </a:p>
        </p:txBody>
      </p:sp>
      <p:sp>
        <p:nvSpPr>
          <p:cNvPr id="3" name="Content Placeholder 2"/>
          <p:cNvSpPr>
            <a:spLocks noGrp="1"/>
          </p:cNvSpPr>
          <p:nvPr>
            <p:ph idx="1"/>
          </p:nvPr>
        </p:nvSpPr>
        <p:spPr/>
        <p:txBody>
          <a:bodyPr/>
          <a:lstStyle/>
          <a:p>
            <a:endParaRPr lang="en-PH" dirty="0"/>
          </a:p>
        </p:txBody>
      </p:sp>
    </p:spTree>
    <p:extLst>
      <p:ext uri="{BB962C8B-B14F-4D97-AF65-F5344CB8AC3E}">
        <p14:creationId xmlns:p14="http://schemas.microsoft.com/office/powerpoint/2010/main" val="29298551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0800000">
            <a:off x="2609785" y="824551"/>
            <a:ext cx="7200000" cy="5400000"/>
          </a:xfrm>
        </p:spPr>
      </p:pic>
      <p:sp>
        <p:nvSpPr>
          <p:cNvPr id="5" name="TextBox 4"/>
          <p:cNvSpPr txBox="1"/>
          <p:nvPr/>
        </p:nvSpPr>
        <p:spPr>
          <a:xfrm>
            <a:off x="8181963" y="4532018"/>
            <a:ext cx="723481" cy="477054"/>
          </a:xfrm>
          <a:prstGeom prst="rect">
            <a:avLst/>
          </a:prstGeom>
          <a:noFill/>
          <a:ln w="57150">
            <a:solidFill>
              <a:srgbClr val="FF0000"/>
            </a:solidFill>
          </a:ln>
        </p:spPr>
        <p:txBody>
          <a:bodyPr wrap="square" rtlCol="0">
            <a:spAutoFit/>
          </a:bodyPr>
          <a:lstStyle/>
          <a:p>
            <a:pPr algn="ctr"/>
            <a:r>
              <a:rPr lang="en-PH" sz="2500" b="1" dirty="0" smtClean="0">
                <a:solidFill>
                  <a:srgbClr val="FF0000"/>
                </a:solidFill>
              </a:rPr>
              <a:t>3</a:t>
            </a:r>
            <a:endParaRPr lang="en-PH" sz="2500" b="1" dirty="0">
              <a:solidFill>
                <a:srgbClr val="FF0000"/>
              </a:solidFill>
            </a:endParaRPr>
          </a:p>
        </p:txBody>
      </p:sp>
      <p:sp>
        <p:nvSpPr>
          <p:cNvPr id="7" name="TextBox 6"/>
          <p:cNvSpPr txBox="1"/>
          <p:nvPr/>
        </p:nvSpPr>
        <p:spPr>
          <a:xfrm>
            <a:off x="9208569" y="1961315"/>
            <a:ext cx="723481" cy="477054"/>
          </a:xfrm>
          <a:prstGeom prst="rect">
            <a:avLst/>
          </a:prstGeom>
          <a:noFill/>
          <a:ln w="57150">
            <a:solidFill>
              <a:srgbClr val="FF0000"/>
            </a:solidFill>
          </a:ln>
        </p:spPr>
        <p:txBody>
          <a:bodyPr wrap="square" rtlCol="0">
            <a:spAutoFit/>
          </a:bodyPr>
          <a:lstStyle/>
          <a:p>
            <a:pPr algn="ctr"/>
            <a:r>
              <a:rPr lang="en-PH" sz="2500" b="1" dirty="0" smtClean="0">
                <a:solidFill>
                  <a:srgbClr val="FF0000"/>
                </a:solidFill>
              </a:rPr>
              <a:t>1</a:t>
            </a:r>
            <a:endParaRPr lang="en-PH" sz="2500" b="1" dirty="0">
              <a:solidFill>
                <a:srgbClr val="FF0000"/>
              </a:solidFill>
            </a:endParaRPr>
          </a:p>
        </p:txBody>
      </p:sp>
      <p:sp>
        <p:nvSpPr>
          <p:cNvPr id="9" name="TextBox 8"/>
          <p:cNvSpPr txBox="1"/>
          <p:nvPr/>
        </p:nvSpPr>
        <p:spPr>
          <a:xfrm>
            <a:off x="9267179" y="3306119"/>
            <a:ext cx="723481" cy="477054"/>
          </a:xfrm>
          <a:prstGeom prst="rect">
            <a:avLst/>
          </a:prstGeom>
          <a:noFill/>
          <a:ln w="57150">
            <a:solidFill>
              <a:srgbClr val="FF0000"/>
            </a:solidFill>
          </a:ln>
        </p:spPr>
        <p:txBody>
          <a:bodyPr wrap="square" rtlCol="0">
            <a:spAutoFit/>
          </a:bodyPr>
          <a:lstStyle/>
          <a:p>
            <a:pPr algn="ctr"/>
            <a:r>
              <a:rPr lang="en-PH" sz="2500" b="1" dirty="0" smtClean="0">
                <a:solidFill>
                  <a:srgbClr val="FF0000"/>
                </a:solidFill>
              </a:rPr>
              <a:t>2</a:t>
            </a:r>
            <a:endParaRPr lang="en-PH" sz="2500" b="1" dirty="0">
              <a:solidFill>
                <a:srgbClr val="FF0000"/>
              </a:solidFill>
            </a:endParaRPr>
          </a:p>
        </p:txBody>
      </p:sp>
      <p:sp>
        <p:nvSpPr>
          <p:cNvPr id="10" name="TextBox 9"/>
          <p:cNvSpPr txBox="1"/>
          <p:nvPr/>
        </p:nvSpPr>
        <p:spPr>
          <a:xfrm>
            <a:off x="5848044" y="3197263"/>
            <a:ext cx="723481" cy="477054"/>
          </a:xfrm>
          <a:prstGeom prst="rect">
            <a:avLst/>
          </a:prstGeom>
          <a:noFill/>
          <a:ln w="57150">
            <a:solidFill>
              <a:srgbClr val="FF0000"/>
            </a:solidFill>
          </a:ln>
        </p:spPr>
        <p:txBody>
          <a:bodyPr wrap="square" rtlCol="0">
            <a:spAutoFit/>
          </a:bodyPr>
          <a:lstStyle/>
          <a:p>
            <a:pPr algn="ctr"/>
            <a:r>
              <a:rPr lang="en-PH" sz="2500" b="1" dirty="0" smtClean="0">
                <a:solidFill>
                  <a:srgbClr val="FF0000"/>
                </a:solidFill>
              </a:rPr>
              <a:t>4</a:t>
            </a:r>
            <a:endParaRPr lang="en-PH" sz="2500" b="1" dirty="0">
              <a:solidFill>
                <a:srgbClr val="FF0000"/>
              </a:solidFill>
            </a:endParaRPr>
          </a:p>
        </p:txBody>
      </p:sp>
      <p:sp>
        <p:nvSpPr>
          <p:cNvPr id="12" name="TextBox 11"/>
          <p:cNvSpPr txBox="1"/>
          <p:nvPr/>
        </p:nvSpPr>
        <p:spPr>
          <a:xfrm>
            <a:off x="2787673" y="4443258"/>
            <a:ext cx="723481" cy="477054"/>
          </a:xfrm>
          <a:prstGeom prst="rect">
            <a:avLst/>
          </a:prstGeom>
          <a:noFill/>
          <a:ln w="57150">
            <a:solidFill>
              <a:srgbClr val="FF0000"/>
            </a:solidFill>
          </a:ln>
        </p:spPr>
        <p:txBody>
          <a:bodyPr wrap="square" rtlCol="0">
            <a:spAutoFit/>
          </a:bodyPr>
          <a:lstStyle/>
          <a:p>
            <a:pPr algn="ctr"/>
            <a:r>
              <a:rPr lang="en-PH" sz="2500" b="1" dirty="0" smtClean="0">
                <a:solidFill>
                  <a:srgbClr val="FF0000"/>
                </a:solidFill>
              </a:rPr>
              <a:t>6</a:t>
            </a:r>
            <a:endParaRPr lang="en-PH" sz="2500" b="1" dirty="0">
              <a:solidFill>
                <a:srgbClr val="FF0000"/>
              </a:solidFill>
            </a:endParaRPr>
          </a:p>
        </p:txBody>
      </p:sp>
      <p:sp>
        <p:nvSpPr>
          <p:cNvPr id="13" name="TextBox 12"/>
          <p:cNvSpPr txBox="1"/>
          <p:nvPr/>
        </p:nvSpPr>
        <p:spPr>
          <a:xfrm>
            <a:off x="2842193" y="3534598"/>
            <a:ext cx="723481" cy="477054"/>
          </a:xfrm>
          <a:prstGeom prst="rect">
            <a:avLst/>
          </a:prstGeom>
          <a:noFill/>
          <a:ln w="57150">
            <a:solidFill>
              <a:srgbClr val="FF0000"/>
            </a:solidFill>
          </a:ln>
        </p:spPr>
        <p:txBody>
          <a:bodyPr wrap="square" rtlCol="0">
            <a:spAutoFit/>
          </a:bodyPr>
          <a:lstStyle/>
          <a:p>
            <a:pPr algn="ctr"/>
            <a:r>
              <a:rPr lang="en-PH" sz="2500" b="1" dirty="0" smtClean="0">
                <a:solidFill>
                  <a:srgbClr val="FF0000"/>
                </a:solidFill>
              </a:rPr>
              <a:t>7</a:t>
            </a:r>
            <a:endParaRPr lang="en-PH" sz="2500" b="1" dirty="0">
              <a:solidFill>
                <a:srgbClr val="FF0000"/>
              </a:solidFill>
            </a:endParaRPr>
          </a:p>
        </p:txBody>
      </p:sp>
      <p:sp>
        <p:nvSpPr>
          <p:cNvPr id="14" name="TextBox 13"/>
          <p:cNvSpPr txBox="1"/>
          <p:nvPr/>
        </p:nvSpPr>
        <p:spPr>
          <a:xfrm>
            <a:off x="4313246" y="4293491"/>
            <a:ext cx="723481" cy="477054"/>
          </a:xfrm>
          <a:prstGeom prst="rect">
            <a:avLst/>
          </a:prstGeom>
          <a:noFill/>
          <a:ln w="57150">
            <a:solidFill>
              <a:srgbClr val="FF0000"/>
            </a:solidFill>
          </a:ln>
        </p:spPr>
        <p:txBody>
          <a:bodyPr wrap="square" rtlCol="0">
            <a:spAutoFit/>
          </a:bodyPr>
          <a:lstStyle/>
          <a:p>
            <a:pPr algn="ctr"/>
            <a:r>
              <a:rPr lang="en-PH" sz="2500" b="1" dirty="0" smtClean="0">
                <a:solidFill>
                  <a:srgbClr val="FF0000"/>
                </a:solidFill>
              </a:rPr>
              <a:t>5</a:t>
            </a:r>
            <a:endParaRPr lang="en-PH" sz="2500" b="1" dirty="0">
              <a:solidFill>
                <a:srgbClr val="FF0000"/>
              </a:solidFill>
            </a:endParaRPr>
          </a:p>
        </p:txBody>
      </p:sp>
      <p:sp>
        <p:nvSpPr>
          <p:cNvPr id="15" name="TextBox 14"/>
          <p:cNvSpPr txBox="1"/>
          <p:nvPr/>
        </p:nvSpPr>
        <p:spPr>
          <a:xfrm>
            <a:off x="3951505" y="1906090"/>
            <a:ext cx="723481" cy="477054"/>
          </a:xfrm>
          <a:prstGeom prst="rect">
            <a:avLst/>
          </a:prstGeom>
          <a:noFill/>
          <a:ln w="57150">
            <a:solidFill>
              <a:srgbClr val="FF0000"/>
            </a:solidFill>
          </a:ln>
        </p:spPr>
        <p:txBody>
          <a:bodyPr wrap="square" rtlCol="0">
            <a:spAutoFit/>
          </a:bodyPr>
          <a:lstStyle/>
          <a:p>
            <a:pPr algn="ctr"/>
            <a:r>
              <a:rPr lang="en-PH" sz="2500" b="1" dirty="0" smtClean="0">
                <a:solidFill>
                  <a:srgbClr val="FF0000"/>
                </a:solidFill>
              </a:rPr>
              <a:t>8</a:t>
            </a:r>
            <a:endParaRPr lang="en-PH" sz="2500" b="1" dirty="0">
              <a:solidFill>
                <a:srgbClr val="FF0000"/>
              </a:solidFill>
            </a:endParaRPr>
          </a:p>
        </p:txBody>
      </p:sp>
    </p:spTree>
    <p:extLst>
      <p:ext uri="{BB962C8B-B14F-4D97-AF65-F5344CB8AC3E}">
        <p14:creationId xmlns:p14="http://schemas.microsoft.com/office/powerpoint/2010/main" val="1932685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025475"/>
            <a:ext cx="9404723" cy="1400530"/>
          </a:xfrm>
        </p:spPr>
        <p:txBody>
          <a:bodyPr/>
          <a:lstStyle/>
          <a:p>
            <a:r>
              <a:rPr lang="en-PH" dirty="0" smtClean="0"/>
              <a:t>I. Parts List</a:t>
            </a:r>
            <a:endParaRPr lang="en-PH" dirty="0"/>
          </a:p>
        </p:txBody>
      </p:sp>
      <p:sp>
        <p:nvSpPr>
          <p:cNvPr id="3" name="Content Placeholder 2"/>
          <p:cNvSpPr>
            <a:spLocks noGrp="1"/>
          </p:cNvSpPr>
          <p:nvPr>
            <p:ph idx="1"/>
          </p:nvPr>
        </p:nvSpPr>
        <p:spPr/>
        <p:txBody>
          <a:bodyPr/>
          <a:lstStyle/>
          <a:p>
            <a:r>
              <a:rPr lang="en-PH" dirty="0" smtClean="0"/>
              <a:t>1. Soil Moisture and Soil Temperature Probes</a:t>
            </a:r>
          </a:p>
          <a:p>
            <a:r>
              <a:rPr lang="en-PH" dirty="0" smtClean="0"/>
              <a:t>2. Solar Panel Jacks ( Red = Positive, Black = Negative)</a:t>
            </a:r>
          </a:p>
          <a:p>
            <a:r>
              <a:rPr lang="en-PH" dirty="0" smtClean="0"/>
              <a:t>3.  Solar Charge Controller</a:t>
            </a:r>
          </a:p>
          <a:p>
            <a:r>
              <a:rPr lang="en-PH" dirty="0" smtClean="0"/>
              <a:t>4.  12 Volts Lead Acid Battery</a:t>
            </a:r>
          </a:p>
          <a:p>
            <a:r>
              <a:rPr lang="en-PH" dirty="0" smtClean="0"/>
              <a:t>5. </a:t>
            </a:r>
            <a:r>
              <a:rPr lang="en-PH" dirty="0" err="1" smtClean="0"/>
              <a:t>Arduin</a:t>
            </a:r>
            <a:r>
              <a:rPr lang="en-PH" dirty="0" smtClean="0"/>
              <a:t> UNO with device PCB (Printed Circuit Board)</a:t>
            </a:r>
          </a:p>
          <a:p>
            <a:r>
              <a:rPr lang="en-PH" dirty="0" smtClean="0"/>
              <a:t>6. Device Switch</a:t>
            </a:r>
          </a:p>
          <a:p>
            <a:r>
              <a:rPr lang="en-PH" dirty="0" smtClean="0"/>
              <a:t>7. DHT22 Module (Air Temperature and Humidity)</a:t>
            </a:r>
          </a:p>
          <a:p>
            <a:r>
              <a:rPr lang="en-PH" dirty="0" smtClean="0"/>
              <a:t>8. BH1750 (Light Intensity Sensor)</a:t>
            </a:r>
          </a:p>
          <a:p>
            <a:endParaRPr lang="en-PH" dirty="0"/>
          </a:p>
        </p:txBody>
      </p:sp>
    </p:spTree>
    <p:extLst>
      <p:ext uri="{BB962C8B-B14F-4D97-AF65-F5344CB8AC3E}">
        <p14:creationId xmlns:p14="http://schemas.microsoft.com/office/powerpoint/2010/main" val="3158047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894841"/>
            <a:ext cx="9723788" cy="1400530"/>
          </a:xfrm>
        </p:spPr>
        <p:txBody>
          <a:bodyPr/>
          <a:lstStyle/>
          <a:p>
            <a:r>
              <a:rPr lang="en-PH" sz="3500" dirty="0" smtClean="0"/>
              <a:t>Soil </a:t>
            </a:r>
            <a:r>
              <a:rPr lang="en-PH" sz="3500" dirty="0"/>
              <a:t>Moisture and Soil Temperature Probes</a:t>
            </a:r>
            <a:br>
              <a:rPr lang="en-PH" sz="3500" dirty="0"/>
            </a:br>
            <a:r>
              <a:rPr lang="en-PH" sz="3500" dirty="0" smtClean="0"/>
              <a:t> </a:t>
            </a:r>
            <a:endParaRPr lang="en-PH" sz="3500" dirty="0"/>
          </a:p>
        </p:txBody>
      </p:sp>
      <p:sp>
        <p:nvSpPr>
          <p:cNvPr id="3" name="Content Placeholder 2"/>
          <p:cNvSpPr>
            <a:spLocks noGrp="1"/>
          </p:cNvSpPr>
          <p:nvPr>
            <p:ph idx="1"/>
          </p:nvPr>
        </p:nvSpPr>
        <p:spPr/>
        <p:txBody>
          <a:bodyPr/>
          <a:lstStyle/>
          <a:p>
            <a:r>
              <a:rPr lang="en-PH" dirty="0" smtClean="0"/>
              <a:t>Depending on the sampling specifications, the depth of the probes varies. Take note that the length of the wires in the probes from the device is approximately 1meter. Avoid pulling the probes hard from the device for it could cause breakage in the connection making it unable to perform its prescribed duties.</a:t>
            </a:r>
            <a:endParaRPr lang="en-PH" dirty="0"/>
          </a:p>
        </p:txBody>
      </p:sp>
    </p:spTree>
    <p:extLst>
      <p:ext uri="{BB962C8B-B14F-4D97-AF65-F5344CB8AC3E}">
        <p14:creationId xmlns:p14="http://schemas.microsoft.com/office/powerpoint/2010/main" val="1880611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894841"/>
            <a:ext cx="9723788" cy="1400530"/>
          </a:xfrm>
        </p:spPr>
        <p:txBody>
          <a:bodyPr/>
          <a:lstStyle/>
          <a:p>
            <a:r>
              <a:rPr lang="en-PH" sz="3600" dirty="0"/>
              <a:t>Solar Panel </a:t>
            </a:r>
            <a:r>
              <a:rPr lang="en-PH" sz="3600" dirty="0" smtClean="0"/>
              <a:t>Jacks</a:t>
            </a:r>
            <a:r>
              <a:rPr lang="en-PH" sz="3500" dirty="0"/>
              <a:t/>
            </a:r>
            <a:br>
              <a:rPr lang="en-PH" sz="3500" dirty="0"/>
            </a:br>
            <a:r>
              <a:rPr lang="en-PH" sz="3500" dirty="0" smtClean="0"/>
              <a:t> </a:t>
            </a:r>
            <a:endParaRPr lang="en-PH" sz="3500" dirty="0"/>
          </a:p>
        </p:txBody>
      </p:sp>
      <p:sp>
        <p:nvSpPr>
          <p:cNvPr id="3" name="Content Placeholder 2"/>
          <p:cNvSpPr>
            <a:spLocks noGrp="1"/>
          </p:cNvSpPr>
          <p:nvPr>
            <p:ph idx="1"/>
          </p:nvPr>
        </p:nvSpPr>
        <p:spPr/>
        <p:txBody>
          <a:bodyPr/>
          <a:lstStyle/>
          <a:p>
            <a:r>
              <a:rPr lang="en-PH" dirty="0" smtClean="0"/>
              <a:t>The Solar Panel was designed to be detachable from the device to provide ease during transport into the sampling site. Take note the polarities upon attaching the solar panel into the device as well as not to short them for it could damage the charge controller. </a:t>
            </a:r>
          </a:p>
          <a:p>
            <a:endParaRPr lang="en-PH" dirty="0"/>
          </a:p>
          <a:p>
            <a:pPr lvl="2"/>
            <a:r>
              <a:rPr lang="en-PH" sz="2500" b="1" dirty="0" smtClean="0">
                <a:solidFill>
                  <a:srgbClr val="FF0000"/>
                </a:solidFill>
              </a:rPr>
              <a:t>RED</a:t>
            </a:r>
            <a:r>
              <a:rPr lang="en-PH" sz="2500" dirty="0" smtClean="0"/>
              <a:t> = Positive</a:t>
            </a:r>
          </a:p>
          <a:p>
            <a:pPr lvl="2"/>
            <a:r>
              <a:rPr lang="en-PH" sz="2500" b="1" dirty="0" smtClean="0">
                <a:solidFill>
                  <a:schemeClr val="bg1"/>
                </a:solidFill>
              </a:rPr>
              <a:t>BLACK</a:t>
            </a:r>
            <a:r>
              <a:rPr lang="en-PH" sz="2500" dirty="0" smtClean="0"/>
              <a:t> = Negative</a:t>
            </a:r>
            <a:endParaRPr lang="en-PH" sz="2500" dirty="0"/>
          </a:p>
        </p:txBody>
      </p:sp>
    </p:spTree>
    <p:extLst>
      <p:ext uri="{BB962C8B-B14F-4D97-AF65-F5344CB8AC3E}">
        <p14:creationId xmlns:p14="http://schemas.microsoft.com/office/powerpoint/2010/main" val="407614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894841"/>
            <a:ext cx="9723788" cy="1400530"/>
          </a:xfrm>
        </p:spPr>
        <p:txBody>
          <a:bodyPr/>
          <a:lstStyle/>
          <a:p>
            <a:r>
              <a:rPr lang="en-PH" sz="3600" dirty="0" smtClean="0"/>
              <a:t>Solar </a:t>
            </a:r>
            <a:r>
              <a:rPr lang="en-PH" sz="3600" dirty="0"/>
              <a:t>Charge Controller</a:t>
            </a:r>
            <a:r>
              <a:rPr lang="en-PH" sz="3500" dirty="0"/>
              <a:t/>
            </a:r>
            <a:br>
              <a:rPr lang="en-PH" sz="3500" dirty="0"/>
            </a:br>
            <a:r>
              <a:rPr lang="en-PH" sz="3500" dirty="0" smtClean="0"/>
              <a:t> </a:t>
            </a:r>
            <a:endParaRPr lang="en-PH" sz="3500" dirty="0"/>
          </a:p>
        </p:txBody>
      </p:sp>
      <p:sp>
        <p:nvSpPr>
          <p:cNvPr id="3" name="Content Placeholder 2"/>
          <p:cNvSpPr>
            <a:spLocks noGrp="1"/>
          </p:cNvSpPr>
          <p:nvPr>
            <p:ph idx="1"/>
          </p:nvPr>
        </p:nvSpPr>
        <p:spPr/>
        <p:txBody>
          <a:bodyPr/>
          <a:lstStyle/>
          <a:p>
            <a:r>
              <a:rPr lang="en-PH" dirty="0" smtClean="0"/>
              <a:t>The Solar Charge Controller’s job is to facilitate the charging of the battery using a solar panel as a charging unit. Shown default in the charge controller is the voltage level of the battery as well as the indicators whether a solar panel, a battery or a load is attached into it. </a:t>
            </a:r>
          </a:p>
        </p:txBody>
      </p:sp>
    </p:spTree>
    <p:extLst>
      <p:ext uri="{BB962C8B-B14F-4D97-AF65-F5344CB8AC3E}">
        <p14:creationId xmlns:p14="http://schemas.microsoft.com/office/powerpoint/2010/main" val="2735524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894841"/>
            <a:ext cx="9723788" cy="1400530"/>
          </a:xfrm>
        </p:spPr>
        <p:txBody>
          <a:bodyPr/>
          <a:lstStyle/>
          <a:p>
            <a:r>
              <a:rPr lang="en-PH" sz="3600" dirty="0" smtClean="0"/>
              <a:t>12 </a:t>
            </a:r>
            <a:r>
              <a:rPr lang="en-PH" sz="3600" dirty="0"/>
              <a:t>Volts Lead Acid Battery</a:t>
            </a:r>
            <a:br>
              <a:rPr lang="en-PH" sz="3600" dirty="0"/>
            </a:br>
            <a:r>
              <a:rPr lang="en-PH" sz="3500" dirty="0"/>
              <a:t/>
            </a:r>
            <a:br>
              <a:rPr lang="en-PH" sz="3500" dirty="0"/>
            </a:br>
            <a:r>
              <a:rPr lang="en-PH" sz="3500" dirty="0" smtClean="0"/>
              <a:t> </a:t>
            </a:r>
            <a:endParaRPr lang="en-PH" sz="3500" dirty="0"/>
          </a:p>
        </p:txBody>
      </p:sp>
      <p:sp>
        <p:nvSpPr>
          <p:cNvPr id="3" name="Content Placeholder 2"/>
          <p:cNvSpPr>
            <a:spLocks noGrp="1"/>
          </p:cNvSpPr>
          <p:nvPr>
            <p:ph idx="1"/>
          </p:nvPr>
        </p:nvSpPr>
        <p:spPr/>
        <p:txBody>
          <a:bodyPr/>
          <a:lstStyle/>
          <a:p>
            <a:r>
              <a:rPr lang="en-PH" dirty="0" smtClean="0"/>
              <a:t>The Lead Acid Battery is the primary source to charge up the </a:t>
            </a:r>
            <a:r>
              <a:rPr lang="en-PH" dirty="0" err="1" smtClean="0"/>
              <a:t>Arduino</a:t>
            </a:r>
            <a:r>
              <a:rPr lang="en-PH" dirty="0" smtClean="0"/>
              <a:t> continuously based on the prescribed duration of sampling. It must be kept dry to avoid shorting and further damage in the device</a:t>
            </a:r>
          </a:p>
        </p:txBody>
      </p:sp>
    </p:spTree>
    <p:extLst>
      <p:ext uri="{BB962C8B-B14F-4D97-AF65-F5344CB8AC3E}">
        <p14:creationId xmlns:p14="http://schemas.microsoft.com/office/powerpoint/2010/main" val="1801982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894841"/>
            <a:ext cx="9723788" cy="1400530"/>
          </a:xfrm>
        </p:spPr>
        <p:txBody>
          <a:bodyPr/>
          <a:lstStyle/>
          <a:p>
            <a:r>
              <a:rPr lang="en-PH" sz="3600" dirty="0" err="1"/>
              <a:t>Arduin</a:t>
            </a:r>
            <a:r>
              <a:rPr lang="en-PH" sz="3600" dirty="0"/>
              <a:t> UNO with device PCB</a:t>
            </a:r>
            <a:br>
              <a:rPr lang="en-PH" sz="3600" dirty="0"/>
            </a:br>
            <a:r>
              <a:rPr lang="en-PH" sz="3500" dirty="0"/>
              <a:t/>
            </a:r>
            <a:br>
              <a:rPr lang="en-PH" sz="3500" dirty="0"/>
            </a:br>
            <a:r>
              <a:rPr lang="en-PH" sz="3500" dirty="0" smtClean="0"/>
              <a:t> </a:t>
            </a:r>
            <a:endParaRPr lang="en-PH" sz="3500" dirty="0"/>
          </a:p>
        </p:txBody>
      </p:sp>
      <p:sp>
        <p:nvSpPr>
          <p:cNvPr id="3" name="Content Placeholder 2"/>
          <p:cNvSpPr>
            <a:spLocks noGrp="1"/>
          </p:cNvSpPr>
          <p:nvPr>
            <p:ph idx="1"/>
          </p:nvPr>
        </p:nvSpPr>
        <p:spPr/>
        <p:txBody>
          <a:bodyPr/>
          <a:lstStyle/>
          <a:p>
            <a:r>
              <a:rPr lang="en-PH" dirty="0" smtClean="0"/>
              <a:t>The </a:t>
            </a:r>
            <a:r>
              <a:rPr lang="en-PH" dirty="0" err="1" smtClean="0"/>
              <a:t>Arduino</a:t>
            </a:r>
            <a:r>
              <a:rPr lang="en-PH" dirty="0" smtClean="0"/>
              <a:t> UNO serves as the control unit of the device which manipulates, gathers the necessary sampling data and writes it into the micro SD Card attached in the PCB fabricated. To avoid malfunctions, as much as possible, minimize shakings and mishandling of the device.</a:t>
            </a:r>
          </a:p>
        </p:txBody>
      </p:sp>
    </p:spTree>
    <p:extLst>
      <p:ext uri="{BB962C8B-B14F-4D97-AF65-F5344CB8AC3E}">
        <p14:creationId xmlns:p14="http://schemas.microsoft.com/office/powerpoint/2010/main" val="938764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894841"/>
            <a:ext cx="9723788" cy="1400530"/>
          </a:xfrm>
        </p:spPr>
        <p:txBody>
          <a:bodyPr/>
          <a:lstStyle/>
          <a:p>
            <a:r>
              <a:rPr lang="en-PH" sz="3600" dirty="0"/>
              <a:t>DHT22 Module</a:t>
            </a:r>
            <a:br>
              <a:rPr lang="en-PH" sz="3600" dirty="0"/>
            </a:br>
            <a:r>
              <a:rPr lang="en-PH" sz="3600" dirty="0"/>
              <a:t/>
            </a:r>
            <a:br>
              <a:rPr lang="en-PH" sz="3600" dirty="0"/>
            </a:br>
            <a:r>
              <a:rPr lang="en-PH" sz="3500" dirty="0"/>
              <a:t/>
            </a:r>
            <a:br>
              <a:rPr lang="en-PH" sz="3500" dirty="0"/>
            </a:br>
            <a:r>
              <a:rPr lang="en-PH" sz="3500" dirty="0" smtClean="0"/>
              <a:t> </a:t>
            </a:r>
            <a:endParaRPr lang="en-PH" sz="3500" dirty="0"/>
          </a:p>
        </p:txBody>
      </p:sp>
      <p:sp>
        <p:nvSpPr>
          <p:cNvPr id="3" name="Content Placeholder 2"/>
          <p:cNvSpPr>
            <a:spLocks noGrp="1"/>
          </p:cNvSpPr>
          <p:nvPr>
            <p:ph idx="1"/>
          </p:nvPr>
        </p:nvSpPr>
        <p:spPr/>
        <p:txBody>
          <a:bodyPr/>
          <a:lstStyle/>
          <a:p>
            <a:r>
              <a:rPr lang="en-PH" dirty="0" smtClean="0"/>
              <a:t>The DHT 22 Module is capable of  determining the </a:t>
            </a:r>
            <a:r>
              <a:rPr lang="en-PH" b="1" dirty="0" smtClean="0">
                <a:solidFill>
                  <a:srgbClr val="FF0000"/>
                </a:solidFill>
              </a:rPr>
              <a:t>Air Temperature </a:t>
            </a:r>
            <a:r>
              <a:rPr lang="en-PH" dirty="0" smtClean="0"/>
              <a:t>and </a:t>
            </a:r>
            <a:r>
              <a:rPr lang="en-PH" b="1" dirty="0" smtClean="0">
                <a:solidFill>
                  <a:srgbClr val="FF0000"/>
                </a:solidFill>
              </a:rPr>
              <a:t>Humidity</a:t>
            </a:r>
            <a:r>
              <a:rPr lang="en-PH" dirty="0" smtClean="0">
                <a:solidFill>
                  <a:srgbClr val="FF0000"/>
                </a:solidFill>
              </a:rPr>
              <a:t> </a:t>
            </a:r>
            <a:r>
              <a:rPr lang="en-PH" dirty="0" smtClean="0"/>
              <a:t>of the environment it is exposed. Make sure to have the module kept dry most of the time. </a:t>
            </a:r>
          </a:p>
        </p:txBody>
      </p:sp>
    </p:spTree>
    <p:extLst>
      <p:ext uri="{BB962C8B-B14F-4D97-AF65-F5344CB8AC3E}">
        <p14:creationId xmlns:p14="http://schemas.microsoft.com/office/powerpoint/2010/main" val="356077336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46</TotalTime>
  <Words>538</Words>
  <Application>Microsoft Office PowerPoint</Application>
  <PresentationFormat>Widescreen</PresentationFormat>
  <Paragraphs>48</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Century Gothic</vt:lpstr>
      <vt:lpstr>Wingdings 3</vt:lpstr>
      <vt:lpstr>Ion</vt:lpstr>
      <vt:lpstr>DATALOGGER  USER MANUAL</vt:lpstr>
      <vt:lpstr>PowerPoint Presentation</vt:lpstr>
      <vt:lpstr>I. Parts List</vt:lpstr>
      <vt:lpstr>Soil Moisture and Soil Temperature Probes  </vt:lpstr>
      <vt:lpstr>Solar Panel Jacks  </vt:lpstr>
      <vt:lpstr>Solar Charge Controller  </vt:lpstr>
      <vt:lpstr>12 Volts Lead Acid Battery   </vt:lpstr>
      <vt:lpstr>Arduin UNO with device PCB   </vt:lpstr>
      <vt:lpstr>DHT22 Module    </vt:lpstr>
      <vt:lpstr>DHT22 Module    </vt:lpstr>
      <vt:lpstr>BH1750 (Light Intensity Sensor)     </vt:lpstr>
      <vt:lpstr>II. Device Sampling Procedure </vt:lpstr>
      <vt:lpstr>III. Debugging and Connectivity Checking</vt:lpstr>
      <vt:lpstr>Arduino IDE and Libraries Installation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DATALOGGER  USER MANUAL</dc:title>
  <dc:creator>ENANOR</dc:creator>
  <cp:lastModifiedBy>ENANOR</cp:lastModifiedBy>
  <cp:revision>18</cp:revision>
  <dcterms:created xsi:type="dcterms:W3CDTF">2019-09-21T23:11:18Z</dcterms:created>
  <dcterms:modified xsi:type="dcterms:W3CDTF">2019-09-21T23:57:39Z</dcterms:modified>
</cp:coreProperties>
</file>

<file path=docProps/thumbnail.jpeg>
</file>